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72" r:id="rId12"/>
    <p:sldId id="266" r:id="rId13"/>
    <p:sldId id="268" r:id="rId14"/>
    <p:sldId id="270" r:id="rId15"/>
    <p:sldId id="271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86439" autoAdjust="0"/>
  </p:normalViewPr>
  <p:slideViewPr>
    <p:cSldViewPr>
      <p:cViewPr varScale="1">
        <p:scale>
          <a:sx n="66" d="100"/>
          <a:sy n="66" d="100"/>
        </p:scale>
        <p:origin x="-52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682EDC-A8D4-4D7B-9B43-B652D12985E9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501F50-B380-4059-9DBD-BE34F4956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95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E2A177-41DB-4520-9E18-660BF51932F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D81906-34C2-4E24-A983-450FFF3C280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2A1A0-3C0F-450D-B929-3EEF4EE1E11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F7B0FF-BF09-4896-9AF3-9C83F789D3D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4427A5-470A-444F-B327-30723330A29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17E6EB-CD11-4A66-BD7F-F395EE62AA59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96DD9A9-486F-490B-9ECA-82F781AA733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669B52-D49A-43CC-80ED-8248566930B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CB368-0340-40BB-9E0E-C3265C2248F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6BEE7C-114E-4C43-A241-6800AC128760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671BAE-F86C-49DD-A298-3FDC076540A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41E02B-A274-4E38-843B-BEDD2963C71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7687E6-E9B1-4E6C-AB42-8A4784ED900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4AABCB-CB75-45EA-BB84-783F0BDFD43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E3822D8-1549-4224-9E24-5418DAC3864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24B139-5F64-4F5E-BF72-EE5B86B4813F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AE895F-FF17-43E4-BA02-D6D8CA5147C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1B82-4685-46EC-B2E1-06EBF16AB352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16BE-5331-4880-9512-848783B21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9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4EE9-70FA-4EE2-A533-8C4FA8E38C46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82A5-302E-4094-B935-399724383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4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FEBE-A79A-4027-A5FE-7432F0DB4367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C7AC-DF63-47B6-89C1-441288625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23B9-B831-49B2-8FBB-B7A5D3F325A1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AE9C-9369-4EFC-A791-30F96C0E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6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9005-33E1-49F0-8CD4-71CEDAD7CC7F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5F4-5C3E-474E-AAED-1CB06EABD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9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79A2-3BCB-4F20-9E3B-8FF3A6BDCB5A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7E00-4E9E-4E56-9832-B4CE6D427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3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1C9B-8FAC-47A9-8410-1BB40C85B708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553E-5748-4C97-9564-4252AF456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82FE-DCCB-49E9-891A-26FE08E9E131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4C50-CD32-46AF-9326-56F8E98C4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2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4CB5-B796-4069-A757-24947EB9D344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9DD1-BEAC-4E79-B213-45611BB68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5CEB-BBB9-4DBB-9595-1DB781415500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2991-685B-4738-9D41-E4533264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0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76A8-D46B-46A4-AB7B-6562F461C0A8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8700-7727-4E2E-96E3-95D02181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1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38D60A-EA38-4527-8229-0920EA1CCB48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785527-4A98-4EB7-BEF7-22501BAF8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3" r:id="rId9"/>
    <p:sldLayoutId id="2147484221" r:id="rId10"/>
    <p:sldLayoutId id="2147484222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825" y="5516563"/>
            <a:ext cx="4067175" cy="1320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Работу выполнила Макарова Лиза ученица 9 класса УВК школа-лицей  №3 г. Симферополя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003" y="581210"/>
            <a:ext cx="8337275" cy="2867546"/>
          </a:xfrm>
          <a:prstGeom prst="roundRect">
            <a:avLst/>
          </a:prstGeom>
          <a:solidFill>
            <a:schemeClr val="accent6">
              <a:alpha val="6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Приспособления и устройства из пластиковых  бутылок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908720"/>
            <a:ext cx="3933113" cy="3816423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/>
                </a:solidFill>
              </a:rPr>
              <a:t>При ветре 20 метров в секунду ветряк вырабатывал 2 ватта и заряжал мобильный телефон.  При ветре 10 метров в секунду светилась лапочка.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599" y="5139272"/>
            <a:ext cx="7533513" cy="1440159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/>
                </a:solidFill>
              </a:rPr>
              <a:t>Выводы: </a:t>
            </a:r>
            <a:r>
              <a:rPr lang="ru-RU" sz="2000" dirty="0">
                <a:solidFill>
                  <a:schemeClr val="accent6"/>
                </a:solidFill>
              </a:rPr>
              <a:t>роторный ветряк имеет малый КПД около 25%, для его работы необходим сильный ветер и такой ветер бывает не часто, по этому ветряк лучше делать обычного типа.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35" y="1052736"/>
            <a:ext cx="4782721" cy="3839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5" y="404664"/>
            <a:ext cx="8352928" cy="6192688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accent6"/>
                </a:solidFill>
              </a:rPr>
              <a:t>Энергию, вырабатываемую </a:t>
            </a:r>
            <a:r>
              <a:rPr lang="ru-RU" sz="2000" dirty="0" err="1">
                <a:solidFill>
                  <a:schemeClr val="accent6"/>
                </a:solidFill>
              </a:rPr>
              <a:t>ветрогенератором</a:t>
            </a:r>
            <a:r>
              <a:rPr lang="ru-RU" sz="2000" dirty="0">
                <a:solidFill>
                  <a:schemeClr val="accent6"/>
                </a:solidFill>
              </a:rPr>
              <a:t>, можно рассчитать по следующей формуле:</a:t>
            </a:r>
          </a:p>
          <a:p>
            <a:pPr>
              <a:defRPr/>
            </a:pPr>
            <a:endParaRPr lang="ru-RU" sz="20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accent6"/>
                </a:solidFill>
              </a:rPr>
              <a:t>Р = 0,5*</a:t>
            </a:r>
            <a:r>
              <a:rPr lang="ru-RU" sz="2000" dirty="0" err="1">
                <a:solidFill>
                  <a:schemeClr val="accent6"/>
                </a:solidFill>
              </a:rPr>
              <a:t>rho</a:t>
            </a:r>
            <a:r>
              <a:rPr lang="ru-RU" sz="2000" dirty="0">
                <a:solidFill>
                  <a:schemeClr val="accent6"/>
                </a:solidFill>
              </a:rPr>
              <a:t>*S*Ср*V3*</a:t>
            </a:r>
            <a:r>
              <a:rPr lang="ru-RU" sz="2000" dirty="0" err="1">
                <a:solidFill>
                  <a:schemeClr val="accent6"/>
                </a:solidFill>
              </a:rPr>
              <a:t>Ng</a:t>
            </a:r>
            <a:r>
              <a:rPr lang="ru-RU" sz="2000" dirty="0">
                <a:solidFill>
                  <a:schemeClr val="accent6"/>
                </a:solidFill>
              </a:rPr>
              <a:t>*</a:t>
            </a:r>
            <a:r>
              <a:rPr lang="ru-RU" sz="2000" dirty="0" err="1">
                <a:solidFill>
                  <a:schemeClr val="accent6"/>
                </a:solidFill>
              </a:rPr>
              <a:t>Nb</a:t>
            </a:r>
            <a:endParaRPr lang="ru-RU" sz="2000" dirty="0">
              <a:solidFill>
                <a:schemeClr val="accent6"/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accent6"/>
                </a:solidFill>
              </a:rPr>
              <a:t>где P – мощность, Вт; </a:t>
            </a:r>
            <a:r>
              <a:rPr lang="ru-RU" sz="2000" dirty="0" err="1">
                <a:solidFill>
                  <a:schemeClr val="accent6"/>
                </a:solidFill>
              </a:rPr>
              <a:t>rho</a:t>
            </a:r>
            <a:r>
              <a:rPr lang="ru-RU" sz="2000" dirty="0">
                <a:solidFill>
                  <a:schemeClr val="accent6"/>
                </a:solidFill>
              </a:rPr>
              <a:t> – плотность воздуха (примерно 1,225 кг/</a:t>
            </a:r>
            <a:r>
              <a:rPr lang="ru-RU" sz="2000" dirty="0" err="1">
                <a:solidFill>
                  <a:schemeClr val="accent6"/>
                </a:solidFill>
              </a:rPr>
              <a:t>куб.м</a:t>
            </a:r>
            <a:r>
              <a:rPr lang="ru-RU" sz="2000" dirty="0">
                <a:solidFill>
                  <a:schemeClr val="accent6"/>
                </a:solidFill>
              </a:rPr>
              <a:t>); S – площадь метания ротора; V — скорость ветра, м/с; Ср – аэродинамический коэффициент (теоретически 0,5); </a:t>
            </a:r>
            <a:r>
              <a:rPr lang="ru-RU" sz="2000" dirty="0" err="1">
                <a:solidFill>
                  <a:schemeClr val="accent6"/>
                </a:solidFill>
              </a:rPr>
              <a:t>Ng</a:t>
            </a:r>
            <a:r>
              <a:rPr lang="ru-RU" sz="2000" dirty="0">
                <a:solidFill>
                  <a:schemeClr val="accent6"/>
                </a:solidFill>
              </a:rPr>
              <a:t> – КПД генератора; </a:t>
            </a:r>
            <a:r>
              <a:rPr lang="ru-RU" sz="2000" dirty="0" err="1">
                <a:solidFill>
                  <a:schemeClr val="accent6"/>
                </a:solidFill>
              </a:rPr>
              <a:t>Nb</a:t>
            </a:r>
            <a:r>
              <a:rPr lang="ru-RU" sz="2000" dirty="0">
                <a:solidFill>
                  <a:schemeClr val="accent6"/>
                </a:solidFill>
              </a:rPr>
              <a:t> – КПД редуктора (если есть).</a:t>
            </a:r>
          </a:p>
          <a:p>
            <a:pPr>
              <a:defRPr/>
            </a:pPr>
            <a:endParaRPr lang="ru-RU" sz="20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accent6"/>
                </a:solidFill>
              </a:rPr>
              <a:t> Все составляющие этой формулы для конкретного </a:t>
            </a:r>
            <a:r>
              <a:rPr lang="ru-RU" sz="2000" dirty="0" err="1">
                <a:solidFill>
                  <a:schemeClr val="accent6"/>
                </a:solidFill>
              </a:rPr>
              <a:t>ветрогенератора</a:t>
            </a:r>
            <a:r>
              <a:rPr lang="ru-RU" sz="2000" dirty="0">
                <a:solidFill>
                  <a:schemeClr val="accent6"/>
                </a:solidFill>
              </a:rPr>
              <a:t>, кроме скорости ветра, являются константами (плотность воздуха, конечно, зависит от температуры, но </a:t>
            </a:r>
            <a:r>
              <a:rPr lang="ru-RU" sz="2000" dirty="0" err="1">
                <a:solidFill>
                  <a:schemeClr val="accent6"/>
                </a:solidFill>
              </a:rPr>
              <a:t>ее</a:t>
            </a:r>
            <a:r>
              <a:rPr lang="ru-RU" sz="2000" dirty="0">
                <a:solidFill>
                  <a:schemeClr val="accent6"/>
                </a:solidFill>
              </a:rPr>
              <a:t> изменениями можно пренебречь, как малыми). Поэтому можно сказать, что мощность, вырабатываемая </a:t>
            </a:r>
            <a:r>
              <a:rPr lang="ru-RU" sz="2000" dirty="0" err="1">
                <a:solidFill>
                  <a:schemeClr val="accent6"/>
                </a:solidFill>
              </a:rPr>
              <a:t>ветрогенератором</a:t>
            </a:r>
            <a:r>
              <a:rPr lang="ru-RU" sz="2000" dirty="0">
                <a:solidFill>
                  <a:schemeClr val="accent6"/>
                </a:solidFill>
              </a:rPr>
              <a:t>, пропорциональна кубу скорости ветра.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08433" y="1484784"/>
            <a:ext cx="5004047" cy="5083779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Водяные часы состоят из двух бутылок, соединённых пластмассовой пробкой(1), через центр которой продета трубочка(2). В стенки бутылок вклеена ещё одна трубочка(3), на которой стоит зажим(4), с его помощью можно регулировать скорость образования капель.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57964"/>
            <a:ext cx="7416824" cy="1066779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136" y="237410"/>
            <a:ext cx="698477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Водяные часы-таймер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65" y="1244133"/>
            <a:ext cx="3889440" cy="5097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11188" y="45085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1638300" y="3608388"/>
            <a:ext cx="33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48" name="TextBox 20"/>
          <p:cNvSpPr txBox="1">
            <a:spLocks noChangeArrowheads="1"/>
          </p:cNvSpPr>
          <p:nvPr/>
        </p:nvSpPr>
        <p:spPr bwMode="auto">
          <a:xfrm>
            <a:off x="1574800" y="2308225"/>
            <a:ext cx="331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49" name="TextBox 27"/>
          <p:cNvSpPr txBox="1">
            <a:spLocks noChangeArrowheads="1"/>
          </p:cNvSpPr>
          <p:nvPr/>
        </p:nvSpPr>
        <p:spPr bwMode="auto">
          <a:xfrm>
            <a:off x="650875" y="1557338"/>
            <a:ext cx="33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50" name="TextBox 28"/>
          <p:cNvSpPr txBox="1">
            <a:spLocks noChangeArrowheads="1"/>
          </p:cNvSpPr>
          <p:nvPr/>
        </p:nvSpPr>
        <p:spPr bwMode="auto">
          <a:xfrm>
            <a:off x="952500" y="5434013"/>
            <a:ext cx="33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3314" name="Прямая соединительная линия 13313"/>
          <p:cNvCxnSpPr/>
          <p:nvPr/>
        </p:nvCxnSpPr>
        <p:spPr>
          <a:xfrm flipH="1" flipV="1">
            <a:off x="885825" y="1803400"/>
            <a:ext cx="228600" cy="1009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09625" y="4508500"/>
            <a:ext cx="230188" cy="1008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906588" y="3509963"/>
            <a:ext cx="1009650" cy="282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804988" y="2308225"/>
            <a:ext cx="892175" cy="184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2520" y="1052736"/>
            <a:ext cx="3561480" cy="550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" y="1052735"/>
            <a:ext cx="5220071" cy="5112569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Так -мы слышим как капли падают в воду: можно услышать, когда истечёт установленное время - этим мои часы лучше чем песочные. Так же можно регулировать время таймера - от 2мин 30сек до 3 часов, при скорости 1 капля за 9 секунд. А для наглядности истёкшего количества воды и красоты можно подкрасить воду.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61708"/>
            <a:ext cx="7632848" cy="1428870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8662" y="351593"/>
            <a:ext cx="67521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Корневой полив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501764"/>
            <a:ext cx="3678719" cy="5106775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/>
                </a:solidFill>
              </a:rPr>
              <a:t>На дне бутылки делаем </a:t>
            </a:r>
            <a:r>
              <a:rPr lang="ru-RU" sz="2000" dirty="0" err="1">
                <a:solidFill>
                  <a:schemeClr val="accent6"/>
                </a:solidFill>
              </a:rPr>
              <a:t>раскаленным</a:t>
            </a:r>
            <a:r>
              <a:rPr lang="ru-RU" sz="2000" dirty="0">
                <a:solidFill>
                  <a:schemeClr val="accent6"/>
                </a:solidFill>
              </a:rPr>
              <a:t> </a:t>
            </a:r>
            <a:r>
              <a:rPr lang="ru-RU" sz="2000" dirty="0" err="1">
                <a:solidFill>
                  <a:schemeClr val="accent6"/>
                </a:solidFill>
              </a:rPr>
              <a:t>гвоздем</a:t>
            </a:r>
            <a:r>
              <a:rPr lang="ru-RU" sz="2000" dirty="0">
                <a:solidFill>
                  <a:schemeClr val="accent6"/>
                </a:solidFill>
              </a:rPr>
              <a:t> несколько дырок. Закапываем бутылку в землю около куста или дерева, оставив горлышко бутылки над землёй. Наливаем в бутылку воду до тех пор пока она не перестанет быстро впитываться в землю. Вода через дырочки и землю медленно  просачивается прямо на корень.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06189"/>
            <a:ext cx="3427311" cy="4892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7948" y="332656"/>
            <a:ext cx="7772484" cy="2208311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/>
                </a:solidFill>
              </a:rPr>
              <a:t>Таким образом уже несколько лет поливаются растения на моём огороде. Капельный полив лучше тем что вода попадает на корень сразу, а не впитывается в слой земли над ним. Такой метод  эффективнее примерно в 2 раза. На тех кустарниках, которые поливались капельно было в 2 раза больше ягод и они были крупнее.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7" t="-857"/>
          <a:stretch/>
        </p:blipFill>
        <p:spPr bwMode="auto">
          <a:xfrm>
            <a:off x="205783" y="2840915"/>
            <a:ext cx="4078185" cy="3497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190" y="2840914"/>
            <a:ext cx="4335704" cy="3497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700808"/>
            <a:ext cx="7871868" cy="4795747"/>
          </a:xfrm>
          <a:prstGeom prst="roundRect">
            <a:avLst/>
          </a:prstGeom>
          <a:solidFill>
            <a:schemeClr val="tx1">
              <a:lumMod val="50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/>
                </a:solidFill>
              </a:rPr>
              <a:t>ВЫВОД: </a:t>
            </a:r>
            <a:r>
              <a:rPr lang="ru-RU" sz="2400" dirty="0">
                <a:solidFill>
                  <a:schemeClr val="accent6"/>
                </a:solidFill>
              </a:rPr>
              <a:t>Бутылки разлагаются очень долго и их переработка трудоёмка, поэтому, не стоит выбрасывать и загрязнять природу. Лучше проявить свою смекалку и изобретательность по использованию ПЭТ - в походе, в спорте, быту, на огороде, в технике, в строительстве, в украшениях, в игрушках.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34172"/>
            <a:ext cx="525496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5508625" y="2349500"/>
            <a:ext cx="3429000" cy="3429000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68" y="476672"/>
            <a:ext cx="4392488" cy="3240360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 eaLnBrk="1" fontAlgn="auto" hangingPunct="1"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accent6"/>
                </a:solidFill>
              </a:rPr>
              <a:t>Многие знают, что из пустой пластмассовой бутыли можно сделать  совок, умывальник, тарелку, стакан и т. п., что бывает очень полезным в походе или дома. Но  если добавить других материалов и включить воображение, может получиться что-то оригинальное  .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513820" cy="2717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11"/>
          <a:stretch/>
        </p:blipFill>
        <p:spPr bwMode="auto">
          <a:xfrm>
            <a:off x="5400106" y="2636912"/>
            <a:ext cx="3616994" cy="4012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2217" y="-97160"/>
            <a:ext cx="4904509" cy="2302023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828" y="692696"/>
            <a:ext cx="3926225" cy="249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879" y="3501008"/>
            <a:ext cx="4274521" cy="3137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1051" y="516022"/>
            <a:ext cx="358143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термос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400893"/>
            <a:ext cx="3790375" cy="2880320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Сначала я обклеила меньшую бутылку фольгой, чтобы она отражала тепло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5616" y="404664"/>
            <a:ext cx="3600400" cy="2376264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Затем обмотала бутылку </a:t>
            </a:r>
            <a:r>
              <a:rPr lang="ru-RU" sz="2400" dirty="0" err="1">
                <a:solidFill>
                  <a:schemeClr val="accent6"/>
                </a:solidFill>
              </a:rPr>
              <a:t>пеноутеплителем</a:t>
            </a:r>
            <a:r>
              <a:rPr lang="ru-RU" sz="2400" dirty="0">
                <a:solidFill>
                  <a:schemeClr val="accent6"/>
                </a:solidFill>
              </a:rPr>
              <a:t>. И поместила её в половину большей бутылки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84564"/>
            <a:ext cx="5038948" cy="2505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165" y="818653"/>
            <a:ext cx="3183540" cy="5331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4048" y="273148"/>
            <a:ext cx="3600400" cy="2376264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Дальше я отрезала верхнюю часть от баночки, так чтобы она подходила к горлышку большой бутылки.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2" y="476672"/>
            <a:ext cx="4513850" cy="3356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511" y="2668955"/>
            <a:ext cx="3322665" cy="4011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4077072"/>
            <a:ext cx="3856804" cy="2520280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И приклеила её к маленькой бутылки.(так я избавилась от пространства между бутылками)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4048" y="273148"/>
            <a:ext cx="3600400" cy="2376264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Надела верхнюю часть большой бутылки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942612" cy="5881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80285"/>
            <a:ext cx="4032448" cy="3100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3990180"/>
            <a:ext cx="3888432" cy="2751188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К крышки от большой бутылки я привинтила пробку, для того, чтобы она закрывала горлышко маленькой бутылки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06" y="192898"/>
            <a:ext cx="6292281" cy="3787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16016" y="4106812"/>
            <a:ext cx="3888432" cy="2751188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Потом я провела опыт с бутылкой, моим термосом и обычным термосом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3" y="2708920"/>
          <a:ext cx="8496945" cy="1940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2287"/>
                <a:gridCol w="1368152"/>
                <a:gridCol w="936104"/>
                <a:gridCol w="792088"/>
                <a:gridCol w="864096"/>
                <a:gridCol w="936104"/>
                <a:gridCol w="100811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ёмкости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t</a:t>
                      </a:r>
                      <a:r>
                        <a:rPr lang="en-US" baseline="30000" dirty="0" smtClean="0"/>
                        <a:t>o</a:t>
                      </a:r>
                      <a:endParaRPr lang="ru-RU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Начальная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30</a:t>
                      </a:r>
                      <a:r>
                        <a:rPr lang="ru-RU" sz="1200" b="1" baseline="0" dirty="0" smtClean="0"/>
                        <a:t> мин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час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часа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часа 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8 </a:t>
                      </a:r>
                      <a:r>
                        <a:rPr lang="ru-RU" sz="1400" b="1" dirty="0" smtClean="0"/>
                        <a:t>часов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Бытовой термос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  <a:r>
                        <a:rPr lang="ru-RU" baseline="30000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89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88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</a:t>
                      </a:r>
                      <a:r>
                        <a:rPr lang="ru-RU" baseline="30000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</a:t>
                      </a:r>
                      <a:r>
                        <a:rPr lang="ru-RU" baseline="30000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Термос из ПЭТ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82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79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67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r>
                        <a:rPr lang="ru-RU" baseline="30000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r>
                        <a:rPr lang="ru-RU" baseline="30000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Бутылка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43</a:t>
                      </a:r>
                      <a:r>
                        <a:rPr lang="ru-RU" baseline="30000" dirty="0" smtClean="0"/>
                        <a:t>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r>
                        <a:rPr lang="ru-RU" baseline="30000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r>
                        <a:rPr lang="ru-RU" baseline="30000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95536" y="188640"/>
            <a:ext cx="8280920" cy="2128421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В бутылку, в самодельный термос и в бытовой термос (об. 1.5 л) я налила равное кол-во воды одинаковой температуры. Через определённое время измеряла температуру во всех  ёмкостях. Результаты в таблице.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797152"/>
            <a:ext cx="8280920" cy="2060848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</a:rPr>
              <a:t>Вывод</a:t>
            </a:r>
            <a:r>
              <a:rPr lang="ru-RU" sz="2400" dirty="0">
                <a:solidFill>
                  <a:schemeClr val="accent6"/>
                </a:solidFill>
              </a:rPr>
              <a:t>: термос из ПЭТ хорошо сохраняет температуру недолгое время. Он намного легче чем обычный термос и не разобьётся если упадёт. Так-же в нем можно хранить охлаждённые напитки.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826" y="2132856"/>
            <a:ext cx="5195442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61707"/>
            <a:ext cx="4743150" cy="1816489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732" y="351593"/>
            <a:ext cx="358143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Ветряк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3" y="1490577"/>
            <a:ext cx="3678719" cy="5106775"/>
          </a:xfrm>
          <a:prstGeom prst="roundRect">
            <a:avLst/>
          </a:prstGeom>
          <a:solidFill>
            <a:schemeClr val="tx1">
              <a:lumMod val="75000"/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/>
                </a:solidFill>
              </a:rPr>
              <a:t>Ветряк сделан из разрезанных пополам бутылок, которые прикреплены к алюминиевой трубке. Трубка вставлена в ось флоппи-дисковода . От ветра установка вращается и с помощью резинового кольца вращение передаться с редукцией 1:10 на генератор 5 вольт, от которого светится лампочка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Другая 44">
      <a:dk1>
        <a:srgbClr val="000000"/>
      </a:dk1>
      <a:lt1>
        <a:srgbClr val="25F13D"/>
      </a:lt1>
      <a:dk2>
        <a:srgbClr val="20882A"/>
      </a:dk2>
      <a:lt2>
        <a:srgbClr val="A7F9B1"/>
      </a:lt2>
      <a:accent1>
        <a:srgbClr val="A1B633"/>
      </a:accent1>
      <a:accent2>
        <a:srgbClr val="09D74E"/>
      </a:accent2>
      <a:accent3>
        <a:srgbClr val="36F676"/>
      </a:accent3>
      <a:accent4>
        <a:srgbClr val="7CF68A"/>
      </a:accent4>
      <a:accent5>
        <a:srgbClr val="AAD4D4"/>
      </a:accent5>
      <a:accent6>
        <a:srgbClr val="FFFFFF"/>
      </a:accent6>
      <a:hlink>
        <a:srgbClr val="25F13D"/>
      </a:hlink>
      <a:folHlink>
        <a:srgbClr val="D3FCD8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2069</TotalTime>
  <Words>761</Words>
  <Application>Microsoft Office PowerPoint</Application>
  <PresentationFormat>Экран (4:3)</PresentationFormat>
  <Paragraphs>83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Verdana</vt:lpstr>
      <vt:lpstr>Arial</vt:lpstr>
      <vt:lpstr>Trebuchet MS</vt:lpstr>
      <vt:lpstr>Wingdings 2</vt:lpstr>
      <vt:lpstr>Calibri</vt:lpstr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Black.User</cp:lastModifiedBy>
  <cp:revision>64</cp:revision>
  <dcterms:created xsi:type="dcterms:W3CDTF">2012-03-17T19:52:40Z</dcterms:created>
  <dcterms:modified xsi:type="dcterms:W3CDTF">2012-04-01T15:36:38Z</dcterms:modified>
</cp:coreProperties>
</file>